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embeddedFontLst>
    <p:embeddedFont>
      <p:font typeface="Chinacat" pitchFamily="2" charset="0"/>
      <p:regular r:id="rId18"/>
    </p:embeddedFont>
    <p:embeddedFont>
      <p:font typeface="Tahoma" pitchFamily="34" charset="0"/>
      <p:regular r:id="rId19"/>
      <p:bold r:id="rId20"/>
    </p:embeddedFont>
  </p:embeddedFont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051" autoAdjust="0"/>
    <p:restoredTop sz="94618" autoAdjust="0"/>
  </p:normalViewPr>
  <p:slideViewPr>
    <p:cSldViewPr>
      <p:cViewPr>
        <p:scale>
          <a:sx n="100" d="100"/>
          <a:sy n="100" d="100"/>
        </p:scale>
        <p:origin x="-1206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3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553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35533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553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553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553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B2DEAF9-CDBD-4ABC-B2B8-B6AAD767136D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BD0F19-6437-4A9B-8E2D-19F98368482C}" type="slidenum">
              <a:rPr lang="en-US"/>
              <a:pPr/>
              <a:t>1</a:t>
            </a:fld>
            <a:endParaRPr lang="en-US"/>
          </a:p>
        </p:txBody>
      </p:sp>
      <p:sp>
        <p:nvSpPr>
          <p:cNvPr id="3563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6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DD7185-15C9-4C70-BFE5-DB65175D59A2}" type="slidenum">
              <a:rPr lang="en-US"/>
              <a:pPr/>
              <a:t>2</a:t>
            </a:fld>
            <a:endParaRPr lang="en-US"/>
          </a:p>
        </p:txBody>
      </p:sp>
      <p:sp>
        <p:nvSpPr>
          <p:cNvPr id="3573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7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DD7185-15C9-4C70-BFE5-DB65175D59A2}" type="slidenum">
              <a:rPr lang="en-US"/>
              <a:pPr/>
              <a:t>3</a:t>
            </a:fld>
            <a:endParaRPr lang="en-US"/>
          </a:p>
        </p:txBody>
      </p:sp>
      <p:sp>
        <p:nvSpPr>
          <p:cNvPr id="3573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7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DD7185-15C9-4C70-BFE5-DB65175D59A2}" type="slidenum">
              <a:rPr lang="en-US"/>
              <a:pPr/>
              <a:t>4</a:t>
            </a:fld>
            <a:endParaRPr lang="en-US"/>
          </a:p>
        </p:txBody>
      </p:sp>
      <p:sp>
        <p:nvSpPr>
          <p:cNvPr id="3573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7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DD7185-15C9-4C70-BFE5-DB65175D59A2}" type="slidenum">
              <a:rPr lang="en-US"/>
              <a:pPr/>
              <a:t>5</a:t>
            </a:fld>
            <a:endParaRPr lang="en-US"/>
          </a:p>
        </p:txBody>
      </p:sp>
      <p:sp>
        <p:nvSpPr>
          <p:cNvPr id="3573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7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DD7185-15C9-4C70-BFE5-DB65175D59A2}" type="slidenum">
              <a:rPr lang="en-US"/>
              <a:pPr/>
              <a:t>6</a:t>
            </a:fld>
            <a:endParaRPr lang="en-US"/>
          </a:p>
        </p:txBody>
      </p:sp>
      <p:sp>
        <p:nvSpPr>
          <p:cNvPr id="3573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7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DD7185-15C9-4C70-BFE5-DB65175D59A2}" type="slidenum">
              <a:rPr lang="en-US"/>
              <a:pPr/>
              <a:t>7</a:t>
            </a:fld>
            <a:endParaRPr lang="en-US"/>
          </a:p>
        </p:txBody>
      </p:sp>
      <p:sp>
        <p:nvSpPr>
          <p:cNvPr id="3573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7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DD7185-15C9-4C70-BFE5-DB65175D59A2}" type="slidenum">
              <a:rPr lang="en-US"/>
              <a:pPr/>
              <a:t>8</a:t>
            </a:fld>
            <a:endParaRPr lang="en-US"/>
          </a:p>
        </p:txBody>
      </p:sp>
      <p:sp>
        <p:nvSpPr>
          <p:cNvPr id="3573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7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DD7185-15C9-4C70-BFE5-DB65175D59A2}" type="slidenum">
              <a:rPr lang="en-US"/>
              <a:pPr/>
              <a:t>9</a:t>
            </a:fld>
            <a:endParaRPr lang="en-US"/>
          </a:p>
        </p:txBody>
      </p:sp>
      <p:sp>
        <p:nvSpPr>
          <p:cNvPr id="3573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7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DD7185-15C9-4C70-BFE5-DB65175D59A2}" type="slidenum">
              <a:rPr lang="en-US"/>
              <a:pPr/>
              <a:t>10</a:t>
            </a:fld>
            <a:endParaRPr lang="en-US"/>
          </a:p>
        </p:txBody>
      </p:sp>
      <p:sp>
        <p:nvSpPr>
          <p:cNvPr id="3573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7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DD7185-15C9-4C70-BFE5-DB65175D59A2}" type="slidenum">
              <a:rPr lang="en-US"/>
              <a:pPr/>
              <a:t>11</a:t>
            </a:fld>
            <a:endParaRPr lang="en-US"/>
          </a:p>
        </p:txBody>
      </p:sp>
      <p:sp>
        <p:nvSpPr>
          <p:cNvPr id="3573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7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DD7185-15C9-4C70-BFE5-DB65175D59A2}" type="slidenum">
              <a:rPr lang="en-US"/>
              <a:pPr/>
              <a:t>12</a:t>
            </a:fld>
            <a:endParaRPr lang="en-US"/>
          </a:p>
        </p:txBody>
      </p:sp>
      <p:sp>
        <p:nvSpPr>
          <p:cNvPr id="3573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7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DD7185-15C9-4C70-BFE5-DB65175D59A2}" type="slidenum">
              <a:rPr lang="en-US"/>
              <a:pPr/>
              <a:t>13</a:t>
            </a:fld>
            <a:endParaRPr lang="en-US"/>
          </a:p>
        </p:txBody>
      </p:sp>
      <p:sp>
        <p:nvSpPr>
          <p:cNvPr id="3573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7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DD7185-15C9-4C70-BFE5-DB65175D59A2}" type="slidenum">
              <a:rPr lang="en-US"/>
              <a:pPr/>
              <a:t>14</a:t>
            </a:fld>
            <a:endParaRPr lang="en-US"/>
          </a:p>
        </p:txBody>
      </p:sp>
      <p:sp>
        <p:nvSpPr>
          <p:cNvPr id="3573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7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63713" y="4724400"/>
            <a:ext cx="5689600" cy="750888"/>
          </a:xfrm>
        </p:spPr>
        <p:txBody>
          <a:bodyPr/>
          <a:lstStyle>
            <a:lvl1pPr>
              <a:defRPr sz="24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63713" y="5445125"/>
            <a:ext cx="5689600" cy="503238"/>
          </a:xfrm>
        </p:spPr>
        <p:txBody>
          <a:bodyPr/>
          <a:lstStyle>
            <a:lvl1pPr marL="0" indent="0">
              <a:buFontTx/>
              <a:buNone/>
              <a:defRPr sz="2400" b="1"/>
            </a:lvl1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</p:spTree>
  </p:cSld>
  <p:clrMapOvr>
    <a:masterClrMapping/>
  </p:clrMapOvr>
  <p:transition spd="slow" advClick="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  <p:transition spd="slow" advClick="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slow" advClick="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76375" y="1125538"/>
            <a:ext cx="2982913" cy="53276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1688" y="1125538"/>
            <a:ext cx="2984500" cy="53276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  <p:transition spd="slow" advClick="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  <p:transition spd="slow" advClick="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  <p:transition spd="slow" advClick="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slow" advClick="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 spd="slow" advClick="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  <p:transition spd="slow" advClick="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11863" y="188913"/>
            <a:ext cx="1584325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8888" y="188913"/>
            <a:ext cx="4600575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  <p:transition spd="slow" advClick="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258888" y="188913"/>
            <a:ext cx="5976937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ru-RU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76375" y="1125538"/>
            <a:ext cx="6119813" cy="532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Click to edit Master text styles</a:t>
            </a:r>
          </a:p>
          <a:p>
            <a:pPr lvl="2"/>
            <a:r>
              <a:rPr lang="ru-RU" smtClean="0"/>
              <a:t>Fifth level</a:t>
            </a:r>
          </a:p>
          <a:p>
            <a:pPr lvl="1"/>
            <a:r>
              <a:rPr lang="ru-RU" smtClean="0"/>
              <a:t>Second level</a:t>
            </a:r>
          </a:p>
          <a:p>
            <a:pPr lvl="0"/>
            <a:r>
              <a:rPr lang="ru-RU" smtClean="0"/>
              <a:t>Third level</a:t>
            </a:r>
          </a:p>
          <a:p>
            <a:pPr lvl="1"/>
            <a:r>
              <a:rPr lang="ru-RU" smtClean="0"/>
              <a:t>Fourth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>
    <p:circle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0000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0000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0000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0000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0000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0000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0000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rgbClr val="000000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rgbClr val="000000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rgbClr val="000000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13.xml"/><Relationship Id="rId3" Type="http://schemas.openxmlformats.org/officeDocument/2006/relationships/slide" Target="slide3.xml"/><Relationship Id="rId7" Type="http://schemas.openxmlformats.org/officeDocument/2006/relationships/slide" Target="slide10.xml"/><Relationship Id="rId12" Type="http://schemas.openxmlformats.org/officeDocument/2006/relationships/slide" Target="slide1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5.xml"/><Relationship Id="rId11" Type="http://schemas.openxmlformats.org/officeDocument/2006/relationships/slide" Target="slide7.xml"/><Relationship Id="rId5" Type="http://schemas.openxmlformats.org/officeDocument/2006/relationships/slide" Target="slide11.xml"/><Relationship Id="rId10" Type="http://schemas.openxmlformats.org/officeDocument/2006/relationships/slide" Target="slide8.xml"/><Relationship Id="rId4" Type="http://schemas.openxmlformats.org/officeDocument/2006/relationships/slide" Target="slide4.xml"/><Relationship Id="rId9" Type="http://schemas.openxmlformats.org/officeDocument/2006/relationships/slide" Target="slide6.xml"/><Relationship Id="rId14" Type="http://schemas.openxmlformats.org/officeDocument/2006/relationships/slide" Target="slide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699792" y="4941168"/>
            <a:ext cx="4268788" cy="504825"/>
          </a:xfrm>
          <a:noFill/>
        </p:spPr>
        <p:txBody>
          <a:bodyPr/>
          <a:lstStyle/>
          <a:p>
            <a:r>
              <a:rPr lang="en-GB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nacat" pitchFamily="2" charset="0"/>
              </a:rPr>
              <a:t>Spelling Rules</a:t>
            </a:r>
            <a:endParaRPr lang="uk-UA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charset="0"/>
            </a:endParaRPr>
          </a:p>
        </p:txBody>
      </p:sp>
      <p:pic>
        <p:nvPicPr>
          <p:cNvPr id="4" name="Picture 3" descr="TES-Resource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6237312"/>
            <a:ext cx="605284" cy="477046"/>
          </a:xfrm>
          <a:prstGeom prst="rect">
            <a:avLst/>
          </a:prstGeom>
          <a:ln>
            <a:noFill/>
          </a:ln>
          <a:effectLst/>
        </p:spPr>
      </p:pic>
      <p:sp>
        <p:nvSpPr>
          <p:cNvPr id="5" name="Action Button: Forward or Next 4">
            <a:hlinkClick r:id="" action="ppaction://hlinkshowjump?jump=nextslide" highlightClick="1"/>
          </p:cNvPr>
          <p:cNvSpPr/>
          <p:nvPr/>
        </p:nvSpPr>
        <p:spPr bwMode="auto">
          <a:xfrm>
            <a:off x="8100392" y="5949280"/>
            <a:ext cx="792088" cy="747464"/>
          </a:xfrm>
          <a:prstGeom prst="actionButtonForwardNext">
            <a:avLst/>
          </a:prstGeom>
          <a:solidFill>
            <a:srgbClr val="00B050"/>
          </a:solidFill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slow" advClick="0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1908175" y="115888"/>
            <a:ext cx="5689600" cy="649287"/>
          </a:xfrm>
        </p:spPr>
        <p:txBody>
          <a:bodyPr/>
          <a:lstStyle/>
          <a:p>
            <a:pPr algn="ctr"/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nacat" pitchFamily="2" charset="0"/>
              </a:rPr>
              <a:t>Choose your Focus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charset="0"/>
            </a:endParaRPr>
          </a:p>
        </p:txBody>
      </p:sp>
      <p:sp>
        <p:nvSpPr>
          <p:cNvPr id="5" name="Rounded Rectangle 4">
            <a:hlinkClick r:id="rId3" action="ppaction://hlinksldjump"/>
          </p:cNvPr>
          <p:cNvSpPr/>
          <p:nvPr/>
        </p:nvSpPr>
        <p:spPr>
          <a:xfrm>
            <a:off x="611560" y="1124744"/>
            <a:ext cx="2160240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err="1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ai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/ay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6" name="Rounded Rectangle 5">
            <a:hlinkClick r:id="rId4" action="ppaction://hlinksldjump"/>
          </p:cNvPr>
          <p:cNvSpPr/>
          <p:nvPr/>
        </p:nvSpPr>
        <p:spPr>
          <a:xfrm>
            <a:off x="611560" y="2204864"/>
            <a:ext cx="2160240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err="1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oi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/</a:t>
            </a:r>
            <a:r>
              <a:rPr lang="en-GB" sz="3600" dirty="0" err="1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oy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7" name="Rounded Rectangle 6">
            <a:hlinkClick r:id="rId5" action="ppaction://hlinksldjump"/>
          </p:cNvPr>
          <p:cNvSpPr/>
          <p:nvPr/>
        </p:nvSpPr>
        <p:spPr>
          <a:xfrm>
            <a:off x="6372200" y="1124744"/>
            <a:ext cx="2160240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err="1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ou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/</a:t>
            </a:r>
            <a:r>
              <a:rPr lang="en-GB" sz="3600" dirty="0" err="1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ow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8" name="Rounded Rectangle 7">
            <a:hlinkClick r:id="rId6" action="ppaction://hlinksldjump"/>
          </p:cNvPr>
          <p:cNvSpPr/>
          <p:nvPr/>
        </p:nvSpPr>
        <p:spPr>
          <a:xfrm>
            <a:off x="611560" y="3284984"/>
            <a:ext cx="2160240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j/</a:t>
            </a:r>
            <a:r>
              <a:rPr lang="en-GB" sz="3600" dirty="0" err="1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ge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11" name="Rounded Rectangle 10">
            <a:hlinkClick r:id="rId7" action="ppaction://hlinksldjump"/>
          </p:cNvPr>
          <p:cNvSpPr/>
          <p:nvPr/>
        </p:nvSpPr>
        <p:spPr>
          <a:xfrm>
            <a:off x="3491880" y="4797152"/>
            <a:ext cx="2160240" cy="136815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Short o after </a:t>
            </a:r>
            <a:r>
              <a:rPr lang="en-GB" sz="3600" dirty="0" err="1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qu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12" name="Rounded Rectangle 11">
            <a:hlinkClick r:id="rId8" action="ppaction://hlinksldjump"/>
          </p:cNvPr>
          <p:cNvSpPr/>
          <p:nvPr/>
        </p:nvSpPr>
        <p:spPr>
          <a:xfrm>
            <a:off x="3491880" y="3212976"/>
            <a:ext cx="2160240" cy="136815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Short o after w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13" name="Rounded Rectangle 12">
            <a:hlinkClick r:id="rId9" action="ppaction://hlinksldjump"/>
          </p:cNvPr>
          <p:cNvSpPr/>
          <p:nvPr/>
        </p:nvSpPr>
        <p:spPr>
          <a:xfrm>
            <a:off x="611560" y="4293096"/>
            <a:ext cx="2160240" cy="136815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or before l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14" name="Rounded Rectangle 13">
            <a:hlinkClick r:id="rId10" action="ppaction://hlinksldjump"/>
          </p:cNvPr>
          <p:cNvSpPr/>
          <p:nvPr/>
        </p:nvSpPr>
        <p:spPr>
          <a:xfrm>
            <a:off x="3491880" y="2204864"/>
            <a:ext cx="2160240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v/</a:t>
            </a:r>
            <a:r>
              <a:rPr lang="en-GB" sz="3600" dirty="0" err="1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ve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15" name="Rounded Rectangle 14">
            <a:hlinkClick r:id="rId11" action="ppaction://hlinksldjump"/>
          </p:cNvPr>
          <p:cNvSpPr/>
          <p:nvPr/>
        </p:nvSpPr>
        <p:spPr>
          <a:xfrm>
            <a:off x="3491880" y="1124744"/>
            <a:ext cx="2160240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err="1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ss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/</a:t>
            </a:r>
            <a:r>
              <a:rPr lang="en-GB" sz="3600" dirty="0" err="1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ce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16" name="Rounded Rectangle 15">
            <a:hlinkClick r:id="rId12" action="ppaction://hlinksldjump"/>
          </p:cNvPr>
          <p:cNvSpPr/>
          <p:nvPr/>
        </p:nvSpPr>
        <p:spPr>
          <a:xfrm>
            <a:off x="6372200" y="2204864"/>
            <a:ext cx="2160240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err="1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q+u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17" name="Rounded Rectangle 16">
            <a:hlinkClick r:id="rId13" action="ppaction://hlinksldjump"/>
          </p:cNvPr>
          <p:cNvSpPr/>
          <p:nvPr/>
        </p:nvSpPr>
        <p:spPr>
          <a:xfrm>
            <a:off x="6372200" y="3284984"/>
            <a:ext cx="2160240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x/s/c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19" name="Rounded Rectangle 18">
            <a:hlinkClick r:id="rId14" action="ppaction://hlinksldjump"/>
          </p:cNvPr>
          <p:cNvSpPr/>
          <p:nvPr/>
        </p:nvSpPr>
        <p:spPr>
          <a:xfrm>
            <a:off x="6372200" y="4293096"/>
            <a:ext cx="2160240" cy="136815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err="1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ur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 after w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20" name="Action Button: Forward or Next 19">
            <a:hlinkClick r:id="" action="ppaction://hlinkshowjump?jump=nextslide" highlightClick="1"/>
          </p:cNvPr>
          <p:cNvSpPr/>
          <p:nvPr/>
        </p:nvSpPr>
        <p:spPr bwMode="auto">
          <a:xfrm>
            <a:off x="8100392" y="5949280"/>
            <a:ext cx="792088" cy="747464"/>
          </a:xfrm>
          <a:prstGeom prst="actionButtonForwardNext">
            <a:avLst/>
          </a:prstGeom>
          <a:solidFill>
            <a:srgbClr val="00B050"/>
          </a:solidFill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slow" advClick="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51520" y="188640"/>
            <a:ext cx="2160240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err="1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ai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/ay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763688" y="1268760"/>
            <a:ext cx="6264696" cy="792088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Spelling examples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2555776" y="188640"/>
            <a:ext cx="6336704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Can be spelt as </a:t>
            </a:r>
            <a:r>
              <a:rPr lang="en-GB" sz="3600" dirty="0" err="1" smtClean="0">
                <a:solidFill>
                  <a:srgbClr val="7030A0"/>
                </a:solidFill>
                <a:latin typeface="Chinacat" pitchFamily="2" charset="0"/>
              </a:rPr>
              <a:t>ai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, 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a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 or </a:t>
            </a:r>
            <a:r>
              <a:rPr lang="en-GB" sz="3600" dirty="0" err="1" smtClean="0">
                <a:solidFill>
                  <a:srgbClr val="7030A0"/>
                </a:solidFill>
                <a:latin typeface="Chinacat" pitchFamily="2" charset="0"/>
              </a:rPr>
              <a:t>a_e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2" name="Action Button: Home 21">
            <a:hlinkClick r:id="rId3" action="ppaction://hlinksldjump" highlightClick="1"/>
          </p:cNvPr>
          <p:cNvSpPr/>
          <p:nvPr/>
        </p:nvSpPr>
        <p:spPr bwMode="auto">
          <a:xfrm>
            <a:off x="1187624" y="5949280"/>
            <a:ext cx="792088" cy="7488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Action Button: Forward or Next 22">
            <a:hlinkClick r:id="" action="ppaction://hlinkshowjump?jump=nextslide" highlightClick="1"/>
          </p:cNvPr>
          <p:cNvSpPr/>
          <p:nvPr/>
        </p:nvSpPr>
        <p:spPr bwMode="auto">
          <a:xfrm>
            <a:off x="8100392" y="5949280"/>
            <a:ext cx="792088" cy="747464"/>
          </a:xfrm>
          <a:prstGeom prst="actionButtonForwardNext">
            <a:avLst/>
          </a:prstGeom>
          <a:solidFill>
            <a:srgbClr val="00B050"/>
          </a:solidFill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4" name="Action Button: Back or Previous 23">
            <a:hlinkClick r:id="" action="ppaction://hlinkshowjump?jump=previousslide" highlightClick="1"/>
          </p:cNvPr>
          <p:cNvSpPr/>
          <p:nvPr/>
        </p:nvSpPr>
        <p:spPr bwMode="auto">
          <a:xfrm>
            <a:off x="251520" y="5949280"/>
            <a:ext cx="792088" cy="747464"/>
          </a:xfrm>
          <a:prstGeom prst="actionButtonBackPrevious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1763688" y="2204864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m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ai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n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3923928" y="2204864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b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a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con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6156176" y="2204864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w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a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k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e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9" name="Pentagon 28"/>
          <p:cNvSpPr/>
          <p:nvPr/>
        </p:nvSpPr>
        <p:spPr>
          <a:xfrm>
            <a:off x="251520" y="1268760"/>
            <a:ext cx="720080" cy="720080"/>
          </a:xfrm>
          <a:prstGeom prst="homePlate">
            <a:avLst/>
          </a:prstGeom>
          <a:solidFill>
            <a:srgbClr val="00B05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Next</a:t>
            </a:r>
            <a:endParaRPr lang="en-GB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30" name="Pentagon 29"/>
          <p:cNvSpPr/>
          <p:nvPr/>
        </p:nvSpPr>
        <p:spPr>
          <a:xfrm>
            <a:off x="251520" y="3429000"/>
            <a:ext cx="720080" cy="720080"/>
          </a:xfrm>
          <a:prstGeom prst="homePlate">
            <a:avLst/>
          </a:prstGeom>
          <a:solidFill>
            <a:srgbClr val="00B05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Next</a:t>
            </a:r>
            <a:endParaRPr lang="en-GB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1259632" y="3429000"/>
            <a:ext cx="7632848" cy="115212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 smtClean="0">
                <a:solidFill>
                  <a:srgbClr val="7030A0"/>
                </a:solidFill>
                <a:latin typeface="Chinacat" pitchFamily="2" charset="0"/>
              </a:rPr>
              <a:t>ay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 is used at the end of a word or before a suffix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2843808" y="4869160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st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ay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5004048" y="4869160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pl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ay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ed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</p:spTree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25" grpId="0" animBg="1"/>
      <p:bldP spid="26" grpId="0" animBg="1"/>
      <p:bldP spid="27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51520" y="188640"/>
            <a:ext cx="2160240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err="1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oi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/</a:t>
            </a:r>
            <a:r>
              <a:rPr lang="en-GB" sz="3600" dirty="0" err="1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oy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763688" y="1268760"/>
            <a:ext cx="6264696" cy="792088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Spelling examples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2555776" y="188640"/>
            <a:ext cx="6336704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Mostly spelt as </a:t>
            </a:r>
            <a:r>
              <a:rPr lang="en-GB" sz="3600" dirty="0" err="1" smtClean="0">
                <a:solidFill>
                  <a:srgbClr val="7030A0"/>
                </a:solidFill>
                <a:latin typeface="Chinacat" pitchFamily="2" charset="0"/>
              </a:rPr>
              <a:t>oi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2" name="Action Button: Home 21">
            <a:hlinkClick r:id="rId3" action="ppaction://hlinksldjump" highlightClick="1"/>
          </p:cNvPr>
          <p:cNvSpPr/>
          <p:nvPr/>
        </p:nvSpPr>
        <p:spPr bwMode="auto">
          <a:xfrm>
            <a:off x="1187624" y="5949280"/>
            <a:ext cx="792088" cy="7488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Action Button: Forward or Next 22">
            <a:hlinkClick r:id="" action="ppaction://hlinkshowjump?jump=nextslide" highlightClick="1"/>
          </p:cNvPr>
          <p:cNvSpPr/>
          <p:nvPr/>
        </p:nvSpPr>
        <p:spPr bwMode="auto">
          <a:xfrm>
            <a:off x="8100392" y="5949280"/>
            <a:ext cx="792088" cy="747464"/>
          </a:xfrm>
          <a:prstGeom prst="actionButtonForwardNext">
            <a:avLst/>
          </a:prstGeom>
          <a:solidFill>
            <a:srgbClr val="00B050"/>
          </a:solidFill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4" name="Action Button: Back or Previous 23">
            <a:hlinkClick r:id="" action="ppaction://hlinkshowjump?jump=previousslide" highlightClick="1"/>
          </p:cNvPr>
          <p:cNvSpPr/>
          <p:nvPr/>
        </p:nvSpPr>
        <p:spPr bwMode="auto">
          <a:xfrm>
            <a:off x="251520" y="5949280"/>
            <a:ext cx="792088" cy="747464"/>
          </a:xfrm>
          <a:prstGeom prst="actionButtonBackPrevious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1763688" y="2204864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b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oi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l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3923928" y="2204864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sp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oi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l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6156176" y="2204864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n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oi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se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9" name="Pentagon 28"/>
          <p:cNvSpPr/>
          <p:nvPr/>
        </p:nvSpPr>
        <p:spPr>
          <a:xfrm>
            <a:off x="251520" y="1268760"/>
            <a:ext cx="720080" cy="720080"/>
          </a:xfrm>
          <a:prstGeom prst="homePlate">
            <a:avLst/>
          </a:prstGeom>
          <a:solidFill>
            <a:srgbClr val="00B05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Next</a:t>
            </a:r>
            <a:endParaRPr lang="en-GB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30" name="Pentagon 29"/>
          <p:cNvSpPr/>
          <p:nvPr/>
        </p:nvSpPr>
        <p:spPr>
          <a:xfrm>
            <a:off x="251520" y="3429000"/>
            <a:ext cx="720080" cy="720080"/>
          </a:xfrm>
          <a:prstGeom prst="homePlate">
            <a:avLst/>
          </a:prstGeom>
          <a:solidFill>
            <a:srgbClr val="00B05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Next</a:t>
            </a:r>
            <a:endParaRPr lang="en-GB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1259632" y="3429000"/>
            <a:ext cx="7632848" cy="115212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 err="1" smtClean="0">
                <a:solidFill>
                  <a:srgbClr val="7030A0"/>
                </a:solidFill>
                <a:latin typeface="Chinacat" pitchFamily="2" charset="0"/>
              </a:rPr>
              <a:t>oy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 is used at the end of a word or before a suffix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2843808" y="4869160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b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oy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5004048" y="4869160"/>
            <a:ext cx="223224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ann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oy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ing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</p:spTree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25" grpId="0" animBg="1"/>
      <p:bldP spid="26" grpId="0" animBg="1"/>
      <p:bldP spid="27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51520" y="188640"/>
            <a:ext cx="2160240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j/</a:t>
            </a:r>
            <a:r>
              <a:rPr lang="en-GB" sz="3600" dirty="0" err="1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ge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763688" y="2276872"/>
            <a:ext cx="6264696" cy="792088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Spelling examples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2555776" y="188640"/>
            <a:ext cx="6336704" cy="122413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Words never end with a 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j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. Use </a:t>
            </a:r>
            <a:r>
              <a:rPr lang="en-GB" sz="3600" dirty="0" err="1" smtClean="0">
                <a:solidFill>
                  <a:srgbClr val="7030A0"/>
                </a:solidFill>
                <a:latin typeface="Chinacat" pitchFamily="2" charset="0"/>
              </a:rPr>
              <a:t>ge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 or </a:t>
            </a:r>
            <a:r>
              <a:rPr lang="en-GB" sz="3600" dirty="0" err="1" smtClean="0">
                <a:solidFill>
                  <a:srgbClr val="7030A0"/>
                </a:solidFill>
                <a:latin typeface="Chinacat" pitchFamily="2" charset="0"/>
              </a:rPr>
              <a:t>dge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 instead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22" name="Action Button: Home 21">
            <a:hlinkClick r:id="rId3" action="ppaction://hlinksldjump" highlightClick="1"/>
          </p:cNvPr>
          <p:cNvSpPr/>
          <p:nvPr/>
        </p:nvSpPr>
        <p:spPr bwMode="auto">
          <a:xfrm>
            <a:off x="1187624" y="5949280"/>
            <a:ext cx="792088" cy="7488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Action Button: Forward or Next 22">
            <a:hlinkClick r:id="" action="ppaction://hlinkshowjump?jump=nextslide" highlightClick="1"/>
          </p:cNvPr>
          <p:cNvSpPr/>
          <p:nvPr/>
        </p:nvSpPr>
        <p:spPr bwMode="auto">
          <a:xfrm>
            <a:off x="8100392" y="5949280"/>
            <a:ext cx="792088" cy="747464"/>
          </a:xfrm>
          <a:prstGeom prst="actionButtonForwardNext">
            <a:avLst/>
          </a:prstGeom>
          <a:solidFill>
            <a:srgbClr val="00B050"/>
          </a:solidFill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4" name="Action Button: Back or Previous 23">
            <a:hlinkClick r:id="" action="ppaction://hlinkshowjump?jump=previousslide" highlightClick="1"/>
          </p:cNvPr>
          <p:cNvSpPr/>
          <p:nvPr/>
        </p:nvSpPr>
        <p:spPr bwMode="auto">
          <a:xfrm>
            <a:off x="251520" y="5949280"/>
            <a:ext cx="792088" cy="747464"/>
          </a:xfrm>
          <a:prstGeom prst="actionButtonBackPrevious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1763688" y="3212976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ca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ge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3923928" y="3212976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sta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ge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6156176" y="3212976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hu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ge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9" name="Pentagon 28"/>
          <p:cNvSpPr/>
          <p:nvPr/>
        </p:nvSpPr>
        <p:spPr>
          <a:xfrm>
            <a:off x="251520" y="2276872"/>
            <a:ext cx="720080" cy="720080"/>
          </a:xfrm>
          <a:prstGeom prst="homePlate">
            <a:avLst/>
          </a:prstGeom>
          <a:solidFill>
            <a:srgbClr val="00B05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Next</a:t>
            </a:r>
            <a:endParaRPr lang="en-GB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1763688" y="4149080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ba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dge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923928" y="4149080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e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dge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6156176" y="4149080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ju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dge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</p:spTree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25" grpId="0" animBg="1"/>
      <p:bldP spid="26" grpId="0" animBg="1"/>
      <p:bldP spid="27" grpId="0" animBg="1"/>
      <p:bldP spid="29" grpId="0" animBg="1"/>
      <p:bldP spid="16" grpId="0" animBg="1"/>
      <p:bldP spid="17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51520" y="188640"/>
            <a:ext cx="2160240" cy="144016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or before l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763688" y="2276872"/>
            <a:ext cx="6264696" cy="792088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Spelling examples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2555776" y="188640"/>
            <a:ext cx="6336704" cy="18002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When an 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or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 sound comes before the letter 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l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 it is mostly spelt 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a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.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22" name="Action Button: Home 21">
            <a:hlinkClick r:id="rId3" action="ppaction://hlinksldjump" highlightClick="1"/>
          </p:cNvPr>
          <p:cNvSpPr/>
          <p:nvPr/>
        </p:nvSpPr>
        <p:spPr bwMode="auto">
          <a:xfrm>
            <a:off x="1187624" y="5949280"/>
            <a:ext cx="792088" cy="7488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Action Button: Forward or Next 22">
            <a:hlinkClick r:id="" action="ppaction://hlinkshowjump?jump=nextslide" highlightClick="1"/>
          </p:cNvPr>
          <p:cNvSpPr/>
          <p:nvPr/>
        </p:nvSpPr>
        <p:spPr bwMode="auto">
          <a:xfrm>
            <a:off x="8100392" y="5949280"/>
            <a:ext cx="792088" cy="747464"/>
          </a:xfrm>
          <a:prstGeom prst="actionButtonForwardNext">
            <a:avLst/>
          </a:prstGeom>
          <a:solidFill>
            <a:srgbClr val="00B050"/>
          </a:solidFill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4" name="Action Button: Back or Previous 23">
            <a:hlinkClick r:id="" action="ppaction://hlinkshowjump?jump=previousslide" highlightClick="1"/>
          </p:cNvPr>
          <p:cNvSpPr/>
          <p:nvPr/>
        </p:nvSpPr>
        <p:spPr bwMode="auto">
          <a:xfrm>
            <a:off x="251520" y="5949280"/>
            <a:ext cx="792088" cy="747464"/>
          </a:xfrm>
          <a:prstGeom prst="actionButtonBackPrevious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1763688" y="3212976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b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a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ll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3923928" y="3212976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w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a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lk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6156176" y="3212976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sm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a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ll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9" name="Pentagon 28"/>
          <p:cNvSpPr/>
          <p:nvPr/>
        </p:nvSpPr>
        <p:spPr>
          <a:xfrm>
            <a:off x="251520" y="2276872"/>
            <a:ext cx="720080" cy="720080"/>
          </a:xfrm>
          <a:prstGeom prst="homePlate">
            <a:avLst/>
          </a:prstGeom>
          <a:solidFill>
            <a:srgbClr val="00B05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Next</a:t>
            </a:r>
            <a:endParaRPr lang="en-GB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915816" y="4149080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ch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a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lk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076056" y="4149080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a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lmost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</p:spTree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25" grpId="0" animBg="1"/>
      <p:bldP spid="26" grpId="0" animBg="1"/>
      <p:bldP spid="27" grpId="0" animBg="1"/>
      <p:bldP spid="29" grpId="0" animBg="1"/>
      <p:bldP spid="16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51520" y="188640"/>
            <a:ext cx="2160240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err="1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ss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/</a:t>
            </a:r>
            <a:r>
              <a:rPr lang="en-GB" sz="3600" dirty="0" err="1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ce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763688" y="1412776"/>
            <a:ext cx="6264696" cy="792088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Spelling examples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2555776" y="188640"/>
            <a:ext cx="6336704" cy="115212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Mostly use </a:t>
            </a:r>
            <a:r>
              <a:rPr lang="en-GB" sz="3600" dirty="0" err="1" smtClean="0">
                <a:solidFill>
                  <a:srgbClr val="7030A0"/>
                </a:solidFill>
                <a:latin typeface="Chinacat" pitchFamily="2" charset="0"/>
              </a:rPr>
              <a:t>ss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 after a short vowel sound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22" name="Action Button: Home 21">
            <a:hlinkClick r:id="rId3" action="ppaction://hlinksldjump" highlightClick="1"/>
          </p:cNvPr>
          <p:cNvSpPr/>
          <p:nvPr/>
        </p:nvSpPr>
        <p:spPr bwMode="auto">
          <a:xfrm>
            <a:off x="1187624" y="5949280"/>
            <a:ext cx="792088" cy="7488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Action Button: Forward or Next 22">
            <a:hlinkClick r:id="" action="ppaction://hlinkshowjump?jump=nextslide" highlightClick="1"/>
          </p:cNvPr>
          <p:cNvSpPr/>
          <p:nvPr/>
        </p:nvSpPr>
        <p:spPr bwMode="auto">
          <a:xfrm>
            <a:off x="8100392" y="5949280"/>
            <a:ext cx="792088" cy="747464"/>
          </a:xfrm>
          <a:prstGeom prst="actionButtonForwardNext">
            <a:avLst/>
          </a:prstGeom>
          <a:solidFill>
            <a:srgbClr val="00B050"/>
          </a:solidFill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4" name="Action Button: Back or Previous 23">
            <a:hlinkClick r:id="" action="ppaction://hlinkshowjump?jump=previousslide" highlightClick="1"/>
          </p:cNvPr>
          <p:cNvSpPr/>
          <p:nvPr/>
        </p:nvSpPr>
        <p:spPr bwMode="auto">
          <a:xfrm>
            <a:off x="251520" y="5949280"/>
            <a:ext cx="792088" cy="747464"/>
          </a:xfrm>
          <a:prstGeom prst="actionButtonBackPrevious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1763688" y="2348880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mi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ss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3923928" y="2348880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to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ss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6156176" y="2348880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fu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ss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9" name="Pentagon 28"/>
          <p:cNvSpPr/>
          <p:nvPr/>
        </p:nvSpPr>
        <p:spPr>
          <a:xfrm>
            <a:off x="251520" y="1412776"/>
            <a:ext cx="720080" cy="720080"/>
          </a:xfrm>
          <a:prstGeom prst="homePlate">
            <a:avLst/>
          </a:prstGeom>
          <a:solidFill>
            <a:srgbClr val="00B05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Next</a:t>
            </a:r>
            <a:endParaRPr lang="en-GB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19" name="Pentagon 18"/>
          <p:cNvSpPr/>
          <p:nvPr/>
        </p:nvSpPr>
        <p:spPr>
          <a:xfrm>
            <a:off x="251520" y="3212976"/>
            <a:ext cx="720080" cy="720080"/>
          </a:xfrm>
          <a:prstGeom prst="homePlate">
            <a:avLst/>
          </a:prstGeom>
          <a:solidFill>
            <a:srgbClr val="00B05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Next</a:t>
            </a:r>
            <a:endParaRPr lang="en-GB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1259632" y="3212976"/>
            <a:ext cx="7632848" cy="115212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Exceptions to this rule include bu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s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, i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s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, ye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s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, wa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s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, hi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s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, a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s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 and a few more 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21" name="Pentagon 20"/>
          <p:cNvSpPr/>
          <p:nvPr/>
        </p:nvSpPr>
        <p:spPr>
          <a:xfrm>
            <a:off x="251520" y="4509120"/>
            <a:ext cx="720080" cy="720080"/>
          </a:xfrm>
          <a:prstGeom prst="homePlate">
            <a:avLst/>
          </a:prstGeom>
          <a:solidFill>
            <a:srgbClr val="00B05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Next</a:t>
            </a:r>
            <a:endParaRPr lang="en-GB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1259632" y="4437112"/>
            <a:ext cx="7632848" cy="100811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err="1" smtClean="0">
                <a:solidFill>
                  <a:srgbClr val="7030A0"/>
                </a:solidFill>
                <a:latin typeface="Chinacat" pitchFamily="2" charset="0"/>
              </a:rPr>
              <a:t>ce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 is used after a long vowel sound or an 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n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2987824" y="5589240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mi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ce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5148064" y="5589240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pran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ce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</p:spTree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7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7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25" grpId="0" animBg="1"/>
      <p:bldP spid="26" grpId="0" animBg="1"/>
      <p:bldP spid="27" grpId="0" animBg="1"/>
      <p:bldP spid="29" grpId="0" animBg="1"/>
      <p:bldP spid="19" grpId="0" animBg="1"/>
      <p:bldP spid="20" grpId="0" animBg="1"/>
      <p:bldP spid="21" grpId="0" animBg="1"/>
      <p:bldP spid="28" grpId="0" animBg="1"/>
      <p:bldP spid="30" grpId="0" animBg="1"/>
      <p:bldP spid="3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51520" y="188640"/>
            <a:ext cx="2160240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v/</a:t>
            </a:r>
            <a:r>
              <a:rPr lang="en-GB" sz="3600" dirty="0" err="1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ve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763688" y="2276872"/>
            <a:ext cx="6264696" cy="792088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Spelling examples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2555776" y="188640"/>
            <a:ext cx="6336704" cy="1224136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Words never end with a 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v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. Use </a:t>
            </a:r>
            <a:r>
              <a:rPr lang="en-GB" sz="3600" dirty="0" err="1" smtClean="0">
                <a:solidFill>
                  <a:srgbClr val="7030A0"/>
                </a:solidFill>
                <a:latin typeface="Chinacat" pitchFamily="2" charset="0"/>
              </a:rPr>
              <a:t>ve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 instead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22" name="Action Button: Home 21">
            <a:hlinkClick r:id="rId3" action="ppaction://hlinksldjump" highlightClick="1"/>
          </p:cNvPr>
          <p:cNvSpPr/>
          <p:nvPr/>
        </p:nvSpPr>
        <p:spPr bwMode="auto">
          <a:xfrm>
            <a:off x="1187624" y="5949280"/>
            <a:ext cx="792088" cy="7488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Action Button: Forward or Next 22">
            <a:hlinkClick r:id="" action="ppaction://hlinkshowjump?jump=nextslide" highlightClick="1"/>
          </p:cNvPr>
          <p:cNvSpPr/>
          <p:nvPr/>
        </p:nvSpPr>
        <p:spPr bwMode="auto">
          <a:xfrm>
            <a:off x="8100392" y="5949280"/>
            <a:ext cx="792088" cy="747464"/>
          </a:xfrm>
          <a:prstGeom prst="actionButtonForwardNext">
            <a:avLst/>
          </a:prstGeom>
          <a:solidFill>
            <a:srgbClr val="00B050"/>
          </a:solidFill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4" name="Action Button: Back or Previous 23">
            <a:hlinkClick r:id="" action="ppaction://hlinkshowjump?jump=previousslide" highlightClick="1"/>
          </p:cNvPr>
          <p:cNvSpPr/>
          <p:nvPr/>
        </p:nvSpPr>
        <p:spPr bwMode="auto">
          <a:xfrm>
            <a:off x="251520" y="5949280"/>
            <a:ext cx="792088" cy="747464"/>
          </a:xfrm>
          <a:prstGeom prst="actionButtonBackPrevious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1763688" y="3212976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lo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ve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3923928" y="3212976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ali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ve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6156176" y="3212976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ca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ve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9" name="Pentagon 28"/>
          <p:cNvSpPr/>
          <p:nvPr/>
        </p:nvSpPr>
        <p:spPr>
          <a:xfrm>
            <a:off x="251520" y="2276872"/>
            <a:ext cx="720080" cy="720080"/>
          </a:xfrm>
          <a:prstGeom prst="homePlate">
            <a:avLst/>
          </a:prstGeom>
          <a:solidFill>
            <a:srgbClr val="00B05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Next</a:t>
            </a:r>
            <a:endParaRPr lang="en-GB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1763688" y="4149080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sa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ve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923928" y="4149080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glo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ve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6156176" y="4149080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abo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ve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</p:spTree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25" grpId="0" animBg="1"/>
      <p:bldP spid="26" grpId="0" animBg="1"/>
      <p:bldP spid="27" grpId="0" animBg="1"/>
      <p:bldP spid="29" grpId="0" animBg="1"/>
      <p:bldP spid="16" grpId="0" animBg="1"/>
      <p:bldP spid="17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51520" y="188640"/>
            <a:ext cx="2160240" cy="144016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Short o after w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763688" y="2276872"/>
            <a:ext cx="6264696" cy="792088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Spelling examples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2555776" y="188640"/>
            <a:ext cx="6336704" cy="18002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When a 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short o 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sound comes after the letter 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w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 it is mostly spelt 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a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.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22" name="Action Button: Home 21">
            <a:hlinkClick r:id="rId3" action="ppaction://hlinksldjump" highlightClick="1"/>
          </p:cNvPr>
          <p:cNvSpPr/>
          <p:nvPr/>
        </p:nvSpPr>
        <p:spPr bwMode="auto">
          <a:xfrm>
            <a:off x="1187624" y="5949280"/>
            <a:ext cx="792088" cy="7488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Action Button: Forward or Next 22">
            <a:hlinkClick r:id="" action="ppaction://hlinkshowjump?jump=nextslide" highlightClick="1"/>
          </p:cNvPr>
          <p:cNvSpPr/>
          <p:nvPr/>
        </p:nvSpPr>
        <p:spPr bwMode="auto">
          <a:xfrm>
            <a:off x="8100392" y="5949280"/>
            <a:ext cx="792088" cy="747464"/>
          </a:xfrm>
          <a:prstGeom prst="actionButtonForwardNext">
            <a:avLst/>
          </a:prstGeom>
          <a:solidFill>
            <a:srgbClr val="00B050"/>
          </a:solidFill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4" name="Action Button: Back or Previous 23">
            <a:hlinkClick r:id="" action="ppaction://hlinkshowjump?jump=previousslide" highlightClick="1"/>
          </p:cNvPr>
          <p:cNvSpPr/>
          <p:nvPr/>
        </p:nvSpPr>
        <p:spPr bwMode="auto">
          <a:xfrm>
            <a:off x="251520" y="5949280"/>
            <a:ext cx="792088" cy="747464"/>
          </a:xfrm>
          <a:prstGeom prst="actionButtonBackPrevious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1763688" y="3212976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w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a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3923928" y="3212976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w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a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sh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6156176" y="3212976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w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a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nt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9" name="Pentagon 28"/>
          <p:cNvSpPr/>
          <p:nvPr/>
        </p:nvSpPr>
        <p:spPr>
          <a:xfrm>
            <a:off x="251520" y="2276872"/>
            <a:ext cx="720080" cy="720080"/>
          </a:xfrm>
          <a:prstGeom prst="homePlate">
            <a:avLst/>
          </a:prstGeom>
          <a:solidFill>
            <a:srgbClr val="00B05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Next</a:t>
            </a:r>
            <a:endParaRPr lang="en-GB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915816" y="4149080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w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a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tch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076056" y="4149080"/>
            <a:ext cx="2376264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w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a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ndered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</p:spTree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25" grpId="0" animBg="1"/>
      <p:bldP spid="26" grpId="0" animBg="1"/>
      <p:bldP spid="27" grpId="0" animBg="1"/>
      <p:bldP spid="29" grpId="0" animBg="1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51520" y="188640"/>
            <a:ext cx="2160240" cy="144016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Short o after </a:t>
            </a:r>
            <a:r>
              <a:rPr lang="en-GB" sz="3600" dirty="0" err="1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qu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763688" y="2276872"/>
            <a:ext cx="6264696" cy="792088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Spelling examples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2555776" y="188640"/>
            <a:ext cx="6336704" cy="18002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When a 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short o 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sound comes after </a:t>
            </a:r>
            <a:r>
              <a:rPr lang="en-GB" sz="3600" dirty="0" err="1" smtClean="0">
                <a:solidFill>
                  <a:srgbClr val="7030A0"/>
                </a:solidFill>
                <a:latin typeface="Chinacat" pitchFamily="2" charset="0"/>
              </a:rPr>
              <a:t>qu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 it is mostly spelt 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a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.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22" name="Action Button: Home 21">
            <a:hlinkClick r:id="rId3" action="ppaction://hlinksldjump" highlightClick="1"/>
          </p:cNvPr>
          <p:cNvSpPr/>
          <p:nvPr/>
        </p:nvSpPr>
        <p:spPr bwMode="auto">
          <a:xfrm>
            <a:off x="1187624" y="5949280"/>
            <a:ext cx="792088" cy="7488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Action Button: Forward or Next 22">
            <a:hlinkClick r:id="" action="ppaction://hlinkshowjump?jump=nextslide" highlightClick="1"/>
          </p:cNvPr>
          <p:cNvSpPr/>
          <p:nvPr/>
        </p:nvSpPr>
        <p:spPr bwMode="auto">
          <a:xfrm>
            <a:off x="8100392" y="5949280"/>
            <a:ext cx="792088" cy="747464"/>
          </a:xfrm>
          <a:prstGeom prst="actionButtonForwardNext">
            <a:avLst/>
          </a:prstGeom>
          <a:solidFill>
            <a:srgbClr val="00B050"/>
          </a:solidFill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4" name="Action Button: Back or Previous 23">
            <a:hlinkClick r:id="" action="ppaction://hlinkshowjump?jump=previousslide" highlightClick="1"/>
          </p:cNvPr>
          <p:cNvSpPr/>
          <p:nvPr/>
        </p:nvSpPr>
        <p:spPr bwMode="auto">
          <a:xfrm>
            <a:off x="251520" y="5949280"/>
            <a:ext cx="792088" cy="747464"/>
          </a:xfrm>
          <a:prstGeom prst="actionButtonBackPrevious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2267744" y="3212976"/>
            <a:ext cx="2808312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qu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a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ntity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5292080" y="3212976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squ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a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sh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9" name="Pentagon 28"/>
          <p:cNvSpPr/>
          <p:nvPr/>
        </p:nvSpPr>
        <p:spPr>
          <a:xfrm>
            <a:off x="251520" y="2276872"/>
            <a:ext cx="720080" cy="720080"/>
          </a:xfrm>
          <a:prstGeom prst="homePlate">
            <a:avLst/>
          </a:prstGeom>
          <a:solidFill>
            <a:srgbClr val="00B05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Next</a:t>
            </a:r>
            <a:endParaRPr lang="en-GB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3635896" y="4149080"/>
            <a:ext cx="2376264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qu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a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rrel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</p:spTree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25" grpId="0" animBg="1"/>
      <p:bldP spid="26" grpId="0" animBg="1"/>
      <p:bldP spid="29" grpId="0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51520" y="188640"/>
            <a:ext cx="2160240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err="1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ou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/</a:t>
            </a:r>
            <a:r>
              <a:rPr lang="en-GB" sz="3600" dirty="0" err="1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ow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763688" y="980728"/>
            <a:ext cx="6264696" cy="792088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Spelling examples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2555776" y="188640"/>
            <a:ext cx="6336704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Mostly spelt as </a:t>
            </a:r>
            <a:r>
              <a:rPr lang="en-GB" sz="3600" dirty="0" err="1" smtClean="0">
                <a:solidFill>
                  <a:srgbClr val="7030A0"/>
                </a:solidFill>
                <a:latin typeface="Chinacat" pitchFamily="2" charset="0"/>
              </a:rPr>
              <a:t>ou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2" name="Action Button: Home 21">
            <a:hlinkClick r:id="rId3" action="ppaction://hlinksldjump" highlightClick="1"/>
          </p:cNvPr>
          <p:cNvSpPr/>
          <p:nvPr/>
        </p:nvSpPr>
        <p:spPr bwMode="auto">
          <a:xfrm>
            <a:off x="1187624" y="5949280"/>
            <a:ext cx="792088" cy="7488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Action Button: Forward or Next 22">
            <a:hlinkClick r:id="" action="ppaction://hlinkshowjump?jump=nextslide" highlightClick="1"/>
          </p:cNvPr>
          <p:cNvSpPr/>
          <p:nvPr/>
        </p:nvSpPr>
        <p:spPr bwMode="auto">
          <a:xfrm>
            <a:off x="8100392" y="5949280"/>
            <a:ext cx="792088" cy="747464"/>
          </a:xfrm>
          <a:prstGeom prst="actionButtonForwardNext">
            <a:avLst/>
          </a:prstGeom>
          <a:solidFill>
            <a:srgbClr val="00B050"/>
          </a:solidFill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4" name="Action Button: Back or Previous 23">
            <a:hlinkClick r:id="" action="ppaction://hlinkshowjump?jump=previousslide" highlightClick="1"/>
          </p:cNvPr>
          <p:cNvSpPr/>
          <p:nvPr/>
        </p:nvSpPr>
        <p:spPr bwMode="auto">
          <a:xfrm>
            <a:off x="251520" y="5949280"/>
            <a:ext cx="792088" cy="747464"/>
          </a:xfrm>
          <a:prstGeom prst="actionButtonBackPrevious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1763688" y="1916832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l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ou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d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3923928" y="1916832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ou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nd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6156176" y="1916832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m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ou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se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9" name="Pentagon 28"/>
          <p:cNvSpPr/>
          <p:nvPr/>
        </p:nvSpPr>
        <p:spPr>
          <a:xfrm>
            <a:off x="251520" y="1052736"/>
            <a:ext cx="720080" cy="720080"/>
          </a:xfrm>
          <a:prstGeom prst="homePlate">
            <a:avLst/>
          </a:prstGeom>
          <a:solidFill>
            <a:srgbClr val="00B05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Next</a:t>
            </a:r>
            <a:endParaRPr lang="en-GB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30" name="Pentagon 29"/>
          <p:cNvSpPr/>
          <p:nvPr/>
        </p:nvSpPr>
        <p:spPr>
          <a:xfrm>
            <a:off x="251520" y="2708920"/>
            <a:ext cx="720080" cy="720080"/>
          </a:xfrm>
          <a:prstGeom prst="homePlate">
            <a:avLst/>
          </a:prstGeom>
          <a:solidFill>
            <a:srgbClr val="00B05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Next</a:t>
            </a:r>
            <a:endParaRPr lang="en-GB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1259632" y="2708920"/>
            <a:ext cx="7632848" cy="115212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 err="1" smtClean="0">
                <a:solidFill>
                  <a:srgbClr val="7030A0"/>
                </a:solidFill>
                <a:latin typeface="Chinacat" pitchFamily="2" charset="0"/>
              </a:rPr>
              <a:t>ow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 is used at the end of a word or before a vowel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2987824" y="3933056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c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ow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5076056" y="3933056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t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ow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er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16" name="Pentagon 15"/>
          <p:cNvSpPr/>
          <p:nvPr/>
        </p:nvSpPr>
        <p:spPr>
          <a:xfrm>
            <a:off x="179512" y="4697760"/>
            <a:ext cx="720080" cy="720080"/>
          </a:xfrm>
          <a:prstGeom prst="homePlate">
            <a:avLst/>
          </a:prstGeom>
          <a:solidFill>
            <a:srgbClr val="00B05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Next</a:t>
            </a:r>
            <a:endParaRPr lang="en-GB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1187624" y="4697760"/>
            <a:ext cx="7632848" cy="115212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 err="1" smtClean="0">
                <a:solidFill>
                  <a:srgbClr val="7030A0"/>
                </a:solidFill>
                <a:latin typeface="Chinacat" pitchFamily="2" charset="0"/>
              </a:rPr>
              <a:t>ow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 is used before an 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l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 or an 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n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2915816" y="5921896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ow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l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004048" y="5921896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br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ow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n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</p:spTree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7" presetClass="entr" presetSubtype="0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500"/>
                            </p:stCondLst>
                            <p:childTnLst>
                              <p:par>
                                <p:cTn id="7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500"/>
                            </p:stCondLst>
                            <p:childTnLst>
                              <p:par>
                                <p:cTn id="8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25" grpId="0" animBg="1"/>
      <p:bldP spid="26" grpId="0" animBg="1"/>
      <p:bldP spid="27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51520" y="188640"/>
            <a:ext cx="2160240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err="1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q+u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763688" y="2276872"/>
            <a:ext cx="6264696" cy="792088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Spelling examples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2555776" y="188640"/>
            <a:ext cx="6336704" cy="172819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A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 q 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is almost always followed by a 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u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: there are very few exceptions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22" name="Action Button: Home 21">
            <a:hlinkClick r:id="rId3" action="ppaction://hlinksldjump" highlightClick="1"/>
          </p:cNvPr>
          <p:cNvSpPr/>
          <p:nvPr/>
        </p:nvSpPr>
        <p:spPr bwMode="auto">
          <a:xfrm>
            <a:off x="1187624" y="5949280"/>
            <a:ext cx="792088" cy="7488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Action Button: Forward or Next 22">
            <a:hlinkClick r:id="" action="ppaction://hlinkshowjump?jump=nextslide" highlightClick="1"/>
          </p:cNvPr>
          <p:cNvSpPr/>
          <p:nvPr/>
        </p:nvSpPr>
        <p:spPr bwMode="auto">
          <a:xfrm>
            <a:off x="8100392" y="5949280"/>
            <a:ext cx="792088" cy="747464"/>
          </a:xfrm>
          <a:prstGeom prst="actionButtonForwardNext">
            <a:avLst/>
          </a:prstGeom>
          <a:solidFill>
            <a:srgbClr val="00B050"/>
          </a:solidFill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4" name="Action Button: Back or Previous 23">
            <a:hlinkClick r:id="" action="ppaction://hlinkshowjump?jump=previousslide" highlightClick="1"/>
          </p:cNvPr>
          <p:cNvSpPr/>
          <p:nvPr/>
        </p:nvSpPr>
        <p:spPr bwMode="auto">
          <a:xfrm>
            <a:off x="251520" y="5949280"/>
            <a:ext cx="792088" cy="747464"/>
          </a:xfrm>
          <a:prstGeom prst="actionButtonBackPrevious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1763688" y="3212976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qu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een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3923928" y="3212976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qu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ote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6156176" y="3212976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qu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id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9" name="Pentagon 28"/>
          <p:cNvSpPr/>
          <p:nvPr/>
        </p:nvSpPr>
        <p:spPr>
          <a:xfrm>
            <a:off x="251520" y="2276872"/>
            <a:ext cx="720080" cy="720080"/>
          </a:xfrm>
          <a:prstGeom prst="homePlate">
            <a:avLst/>
          </a:prstGeom>
          <a:solidFill>
            <a:srgbClr val="00B05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Next</a:t>
            </a:r>
            <a:endParaRPr lang="en-GB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915816" y="4149080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a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qu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a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076056" y="4149080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qu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ickly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</p:spTree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25" grpId="0" animBg="1"/>
      <p:bldP spid="26" grpId="0" animBg="1"/>
      <p:bldP spid="27" grpId="0" animBg="1"/>
      <p:bldP spid="29" grpId="0" animBg="1"/>
      <p:bldP spid="16" grpId="0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51520" y="188640"/>
            <a:ext cx="2160240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x/s/c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763688" y="2060848"/>
            <a:ext cx="6264696" cy="792088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Spelling examples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2555776" y="188640"/>
            <a:ext cx="6336704" cy="172819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An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 x 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is never followed by an 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s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. It is sometimes followed by a 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soft c.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2" name="Action Button: Home 21">
            <a:hlinkClick r:id="rId3" action="ppaction://hlinksldjump" highlightClick="1"/>
          </p:cNvPr>
          <p:cNvSpPr/>
          <p:nvPr/>
        </p:nvSpPr>
        <p:spPr bwMode="auto">
          <a:xfrm>
            <a:off x="1187624" y="5949280"/>
            <a:ext cx="792088" cy="7488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Action Button: Forward or Next 22">
            <a:hlinkClick r:id="" action="ppaction://hlinkshowjump?jump=nextslide" highlightClick="1"/>
          </p:cNvPr>
          <p:cNvSpPr/>
          <p:nvPr/>
        </p:nvSpPr>
        <p:spPr bwMode="auto">
          <a:xfrm>
            <a:off x="8100392" y="5949280"/>
            <a:ext cx="792088" cy="747464"/>
          </a:xfrm>
          <a:prstGeom prst="actionButtonForwardNext">
            <a:avLst/>
          </a:prstGeom>
          <a:solidFill>
            <a:srgbClr val="00B050"/>
          </a:solidFill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4" name="Action Button: Back or Previous 23">
            <a:hlinkClick r:id="" action="ppaction://hlinkshowjump?jump=previousslide" highlightClick="1"/>
          </p:cNvPr>
          <p:cNvSpPr/>
          <p:nvPr/>
        </p:nvSpPr>
        <p:spPr bwMode="auto">
          <a:xfrm>
            <a:off x="251520" y="5949280"/>
            <a:ext cx="792088" cy="747464"/>
          </a:xfrm>
          <a:prstGeom prst="actionButtonBackPrevious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1763688" y="2996952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ne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x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t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3923928" y="2996952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e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x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it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6156176" y="2996952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a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x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es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9" name="Pentagon 28"/>
          <p:cNvSpPr/>
          <p:nvPr/>
        </p:nvSpPr>
        <p:spPr>
          <a:xfrm>
            <a:off x="251520" y="2060848"/>
            <a:ext cx="720080" cy="720080"/>
          </a:xfrm>
          <a:prstGeom prst="homePlate">
            <a:avLst/>
          </a:prstGeom>
          <a:solidFill>
            <a:srgbClr val="00B05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Next</a:t>
            </a:r>
            <a:endParaRPr lang="en-GB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915816" y="3933056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e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x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tra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076056" y="3933056"/>
            <a:ext cx="2016224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e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x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press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763688" y="4725144"/>
            <a:ext cx="6264696" cy="792088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Soft c Spelling examples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2555776" y="5661248"/>
            <a:ext cx="2304256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e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xc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ellent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148064" y="5661248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e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xc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ess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1" name="Pentagon 20"/>
          <p:cNvSpPr/>
          <p:nvPr/>
        </p:nvSpPr>
        <p:spPr>
          <a:xfrm>
            <a:off x="251520" y="4725144"/>
            <a:ext cx="720080" cy="720080"/>
          </a:xfrm>
          <a:prstGeom prst="homePlate">
            <a:avLst/>
          </a:prstGeom>
          <a:solidFill>
            <a:srgbClr val="00B05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Next</a:t>
            </a:r>
            <a:endParaRPr lang="en-GB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</p:spTree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25" grpId="0" animBg="1"/>
      <p:bldP spid="26" grpId="0" animBg="1"/>
      <p:bldP spid="27" grpId="0" animBg="1"/>
      <p:bldP spid="29" grpId="0" animBg="1"/>
      <p:bldP spid="16" grpId="0" animBg="1"/>
      <p:bldP spid="17" grpId="0" animBg="1"/>
      <p:bldP spid="14" grpId="0" animBg="1"/>
      <p:bldP spid="18" grpId="0" animBg="1"/>
      <p:bldP spid="19" grpId="0" animBg="1"/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51520" y="188640"/>
            <a:ext cx="2160240" cy="144016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err="1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ur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 after w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763688" y="2276872"/>
            <a:ext cx="6264696" cy="792088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Spelling examples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2555776" y="188640"/>
            <a:ext cx="6336704" cy="180020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When an </a:t>
            </a:r>
            <a:r>
              <a:rPr lang="en-GB" sz="3600" dirty="0" err="1" smtClean="0">
                <a:solidFill>
                  <a:srgbClr val="7030A0"/>
                </a:solidFill>
                <a:latin typeface="Chinacat" pitchFamily="2" charset="0"/>
              </a:rPr>
              <a:t>ur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 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sound comes after the letter 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w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 it is mostly spelt 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or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.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22" name="Action Button: Home 21">
            <a:hlinkClick r:id="rId3" action="ppaction://hlinksldjump" highlightClick="1"/>
          </p:cNvPr>
          <p:cNvSpPr/>
          <p:nvPr/>
        </p:nvSpPr>
        <p:spPr bwMode="auto">
          <a:xfrm>
            <a:off x="1187624" y="5949280"/>
            <a:ext cx="792088" cy="748800"/>
          </a:xfrm>
          <a:prstGeom prst="actionButtonHome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Action Button: Forward or Next 22">
            <a:hlinkClick r:id="" action="ppaction://hlinkshowjump?jump=nextslide" highlightClick="1"/>
          </p:cNvPr>
          <p:cNvSpPr/>
          <p:nvPr/>
        </p:nvSpPr>
        <p:spPr bwMode="auto">
          <a:xfrm>
            <a:off x="8100392" y="5949280"/>
            <a:ext cx="792088" cy="747464"/>
          </a:xfrm>
          <a:prstGeom prst="actionButtonForwardNext">
            <a:avLst/>
          </a:prstGeom>
          <a:solidFill>
            <a:srgbClr val="00B050"/>
          </a:solidFill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4" name="Action Button: Back or Previous 23">
            <a:hlinkClick r:id="" action="ppaction://hlinkshowjump?jump=previousslide" highlightClick="1"/>
          </p:cNvPr>
          <p:cNvSpPr/>
          <p:nvPr/>
        </p:nvSpPr>
        <p:spPr bwMode="auto">
          <a:xfrm>
            <a:off x="251520" y="5949280"/>
            <a:ext cx="792088" cy="747464"/>
          </a:xfrm>
          <a:prstGeom prst="actionButtonBackPrevious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1763688" y="3212976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w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or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m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3923928" y="3212976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w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or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th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6156176" y="3212976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w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or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se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29" name="Pentagon 28"/>
          <p:cNvSpPr/>
          <p:nvPr/>
        </p:nvSpPr>
        <p:spPr>
          <a:xfrm>
            <a:off x="251520" y="2276872"/>
            <a:ext cx="720080" cy="720080"/>
          </a:xfrm>
          <a:prstGeom prst="homePlate">
            <a:avLst/>
          </a:prstGeom>
          <a:solidFill>
            <a:srgbClr val="00B05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Next</a:t>
            </a:r>
            <a:endParaRPr lang="en-GB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915816" y="4149080"/>
            <a:ext cx="1872208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w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or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ld</a:t>
            </a:r>
            <a:endParaRPr lang="en-GB" sz="3600" dirty="0">
              <a:solidFill>
                <a:srgbClr val="7030A0"/>
              </a:solidFill>
              <a:latin typeface="Chinacat" pitchFamily="2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076056" y="4149080"/>
            <a:ext cx="2376264" cy="720080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w</a:t>
            </a:r>
            <a:r>
              <a:rPr lang="en-GB" sz="3600" dirty="0" smtClean="0">
                <a:solidFill>
                  <a:srgbClr val="7030A0"/>
                </a:solidFill>
                <a:latin typeface="Chinacat" pitchFamily="2" charset="0"/>
              </a:rPr>
              <a:t>or</a:t>
            </a:r>
            <a:r>
              <a:rPr lang="en-GB" sz="3600" dirty="0" smtClean="0">
                <a:solidFill>
                  <a:schemeClr val="accent1">
                    <a:lumMod val="10000"/>
                  </a:schemeClr>
                </a:solidFill>
                <a:latin typeface="Chinacat" pitchFamily="2" charset="0"/>
              </a:rPr>
              <a:t>ship</a:t>
            </a:r>
            <a:endParaRPr lang="en-GB" sz="3600" dirty="0">
              <a:solidFill>
                <a:schemeClr val="accent1">
                  <a:lumMod val="10000"/>
                </a:schemeClr>
              </a:solidFill>
              <a:latin typeface="Chinacat" pitchFamily="2" charset="0"/>
            </a:endParaRPr>
          </a:p>
        </p:txBody>
      </p:sp>
    </p:spTree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12" grpId="0" animBg="1"/>
      <p:bldP spid="15" grpId="0" animBg="1"/>
      <p:bldP spid="25" grpId="0" animBg="1"/>
      <p:bldP spid="26" grpId="0" animBg="1"/>
      <p:bldP spid="27" grpId="0" animBg="1"/>
      <p:bldP spid="29" grpId="0" animBg="1"/>
      <p:bldP spid="16" grpId="0" animBg="1"/>
      <p:bldP spid="17" grpId="0" animBg="1"/>
    </p:bldLst>
  </p:timing>
</p:sld>
</file>

<file path=ppt/theme/theme1.xml><?xml version="1.0" encoding="utf-8"?>
<a:theme xmlns:a="http://schemas.openxmlformats.org/drawingml/2006/main" name="letters">
  <a:themeElements>
    <a:clrScheme name="Custom 3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99CCFF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plate 1">
        <a:dk1>
          <a:srgbClr val="4D4D4D"/>
        </a:dk1>
        <a:lt1>
          <a:srgbClr val="FFFFFF"/>
        </a:lt1>
        <a:dk2>
          <a:srgbClr val="4D4D4D"/>
        </a:dk2>
        <a:lt2>
          <a:srgbClr val="11163C"/>
        </a:lt2>
        <a:accent1>
          <a:srgbClr val="212B53"/>
        </a:accent1>
        <a:accent2>
          <a:srgbClr val="364481"/>
        </a:accent2>
        <a:accent3>
          <a:srgbClr val="FFFFFF"/>
        </a:accent3>
        <a:accent4>
          <a:srgbClr val="404040"/>
        </a:accent4>
        <a:accent5>
          <a:srgbClr val="ABACB3"/>
        </a:accent5>
        <a:accent6>
          <a:srgbClr val="303D74"/>
        </a:accent6>
        <a:hlink>
          <a:srgbClr val="3E498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2">
        <a:dk1>
          <a:srgbClr val="4D4D4D"/>
        </a:dk1>
        <a:lt1>
          <a:srgbClr val="FFFFFF"/>
        </a:lt1>
        <a:dk2>
          <a:srgbClr val="4D4D4D"/>
        </a:dk2>
        <a:lt2>
          <a:srgbClr val="0D254C"/>
        </a:lt2>
        <a:accent1>
          <a:srgbClr val="254B83"/>
        </a:accent1>
        <a:accent2>
          <a:srgbClr val="406DAA"/>
        </a:accent2>
        <a:accent3>
          <a:srgbClr val="FFFFFF"/>
        </a:accent3>
        <a:accent4>
          <a:srgbClr val="404040"/>
        </a:accent4>
        <a:accent5>
          <a:srgbClr val="ACB1C1"/>
        </a:accent5>
        <a:accent6>
          <a:srgbClr val="39629A"/>
        </a:accent6>
        <a:hlink>
          <a:srgbClr val="3267B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3">
        <a:dk1>
          <a:srgbClr val="4D4D4D"/>
        </a:dk1>
        <a:lt1>
          <a:srgbClr val="FFFFFF"/>
        </a:lt1>
        <a:dk2>
          <a:srgbClr val="4D4D4D"/>
        </a:dk2>
        <a:lt2>
          <a:srgbClr val="363B45"/>
        </a:lt2>
        <a:accent1>
          <a:srgbClr val="A99D9B"/>
        </a:accent1>
        <a:accent2>
          <a:srgbClr val="565A66"/>
        </a:accent2>
        <a:accent3>
          <a:srgbClr val="FFFFFF"/>
        </a:accent3>
        <a:accent4>
          <a:srgbClr val="404040"/>
        </a:accent4>
        <a:accent5>
          <a:srgbClr val="D1CCCB"/>
        </a:accent5>
        <a:accent6>
          <a:srgbClr val="4D515C"/>
        </a:accent6>
        <a:hlink>
          <a:srgbClr val="92715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4">
        <a:dk1>
          <a:srgbClr val="4D4D4D"/>
        </a:dk1>
        <a:lt1>
          <a:srgbClr val="FFFFFF"/>
        </a:lt1>
        <a:dk2>
          <a:srgbClr val="4D4D4D"/>
        </a:dk2>
        <a:lt2>
          <a:srgbClr val="40494F"/>
        </a:lt2>
        <a:accent1>
          <a:srgbClr val="6D7D8A"/>
        </a:accent1>
        <a:accent2>
          <a:srgbClr val="A7A7A7"/>
        </a:accent2>
        <a:accent3>
          <a:srgbClr val="FFFFFF"/>
        </a:accent3>
        <a:accent4>
          <a:srgbClr val="404040"/>
        </a:accent4>
        <a:accent5>
          <a:srgbClr val="BABFC4"/>
        </a:accent5>
        <a:accent6>
          <a:srgbClr val="979797"/>
        </a:accent6>
        <a:hlink>
          <a:srgbClr val="7F7F7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5">
        <a:dk1>
          <a:srgbClr val="4D4D4D"/>
        </a:dk1>
        <a:lt1>
          <a:srgbClr val="FFFFFF"/>
        </a:lt1>
        <a:dk2>
          <a:srgbClr val="4D4D4D"/>
        </a:dk2>
        <a:lt2>
          <a:srgbClr val="454D52"/>
        </a:lt2>
        <a:accent1>
          <a:srgbClr val="7D8B97"/>
        </a:accent1>
        <a:accent2>
          <a:srgbClr val="CBCBCB"/>
        </a:accent2>
        <a:accent3>
          <a:srgbClr val="FFFFFF"/>
        </a:accent3>
        <a:accent4>
          <a:srgbClr val="404040"/>
        </a:accent4>
        <a:accent5>
          <a:srgbClr val="BFC4C9"/>
        </a:accent5>
        <a:accent6>
          <a:srgbClr val="B8B8B8"/>
        </a:accent6>
        <a:hlink>
          <a:srgbClr val="51586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6">
        <a:dk1>
          <a:srgbClr val="4D4D4D"/>
        </a:dk1>
        <a:lt1>
          <a:srgbClr val="FFFFFF"/>
        </a:lt1>
        <a:dk2>
          <a:srgbClr val="4D4D4D"/>
        </a:dk2>
        <a:lt2>
          <a:srgbClr val="393939"/>
        </a:lt2>
        <a:accent1>
          <a:srgbClr val="858585"/>
        </a:accent1>
        <a:accent2>
          <a:srgbClr val="939393"/>
        </a:accent2>
        <a:accent3>
          <a:srgbClr val="FFFFFF"/>
        </a:accent3>
        <a:accent4>
          <a:srgbClr val="404040"/>
        </a:accent4>
        <a:accent5>
          <a:srgbClr val="C2C2C2"/>
        </a:accent5>
        <a:accent6>
          <a:srgbClr val="858585"/>
        </a:accent6>
        <a:hlink>
          <a:srgbClr val="69696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7">
        <a:dk1>
          <a:srgbClr val="4D4D4D"/>
        </a:dk1>
        <a:lt1>
          <a:srgbClr val="FFFFFF"/>
        </a:lt1>
        <a:dk2>
          <a:srgbClr val="4D4D4D"/>
        </a:dk2>
        <a:lt2>
          <a:srgbClr val="4F5056"/>
        </a:lt2>
        <a:accent1>
          <a:srgbClr val="7E7F8E"/>
        </a:accent1>
        <a:accent2>
          <a:srgbClr val="C0C1C5"/>
        </a:accent2>
        <a:accent3>
          <a:srgbClr val="FFFFFF"/>
        </a:accent3>
        <a:accent4>
          <a:srgbClr val="404040"/>
        </a:accent4>
        <a:accent5>
          <a:srgbClr val="C0C0C6"/>
        </a:accent5>
        <a:accent6>
          <a:srgbClr val="AEAFB2"/>
        </a:accent6>
        <a:hlink>
          <a:srgbClr val="ACAFB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8">
        <a:dk1>
          <a:srgbClr val="4D4D4D"/>
        </a:dk1>
        <a:lt1>
          <a:srgbClr val="FFFFFF"/>
        </a:lt1>
        <a:dk2>
          <a:srgbClr val="4D4D4D"/>
        </a:dk2>
        <a:lt2>
          <a:srgbClr val="85978F"/>
        </a:lt2>
        <a:accent1>
          <a:srgbClr val="9DA499"/>
        </a:accent1>
        <a:accent2>
          <a:srgbClr val="A5B9BA"/>
        </a:accent2>
        <a:accent3>
          <a:srgbClr val="FFFFFF"/>
        </a:accent3>
        <a:accent4>
          <a:srgbClr val="404040"/>
        </a:accent4>
        <a:accent5>
          <a:srgbClr val="CCCFCA"/>
        </a:accent5>
        <a:accent6>
          <a:srgbClr val="95A7A8"/>
        </a:accent6>
        <a:hlink>
          <a:srgbClr val="ABB4A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9">
        <a:dk1>
          <a:srgbClr val="4D4D4D"/>
        </a:dk1>
        <a:lt1>
          <a:srgbClr val="FFFFFF"/>
        </a:lt1>
        <a:dk2>
          <a:srgbClr val="4D4D4D"/>
        </a:dk2>
        <a:lt2>
          <a:srgbClr val="484847"/>
        </a:lt2>
        <a:accent1>
          <a:srgbClr val="7C7C74"/>
        </a:accent1>
        <a:accent2>
          <a:srgbClr val="AFB2AA"/>
        </a:accent2>
        <a:accent3>
          <a:srgbClr val="FFFFFF"/>
        </a:accent3>
        <a:accent4>
          <a:srgbClr val="404040"/>
        </a:accent4>
        <a:accent5>
          <a:srgbClr val="BFBFBC"/>
        </a:accent5>
        <a:accent6>
          <a:srgbClr val="9EA19A"/>
        </a:accent6>
        <a:hlink>
          <a:srgbClr val="D4D2C6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0">
        <a:dk1>
          <a:srgbClr val="4D4D4D"/>
        </a:dk1>
        <a:lt1>
          <a:srgbClr val="FFFFFF"/>
        </a:lt1>
        <a:dk2>
          <a:srgbClr val="4D4D4D"/>
        </a:dk2>
        <a:lt2>
          <a:srgbClr val="18191C"/>
        </a:lt2>
        <a:accent1>
          <a:srgbClr val="1F2229"/>
        </a:accent1>
        <a:accent2>
          <a:srgbClr val="3B4A61"/>
        </a:accent2>
        <a:accent3>
          <a:srgbClr val="FFFFFF"/>
        </a:accent3>
        <a:accent4>
          <a:srgbClr val="404040"/>
        </a:accent4>
        <a:accent5>
          <a:srgbClr val="ABABAC"/>
        </a:accent5>
        <a:accent6>
          <a:srgbClr val="354257"/>
        </a:accent6>
        <a:hlink>
          <a:srgbClr val="718CAC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1">
        <a:dk1>
          <a:srgbClr val="4D4D4D"/>
        </a:dk1>
        <a:lt1>
          <a:srgbClr val="FFFFFF"/>
        </a:lt1>
        <a:dk2>
          <a:srgbClr val="4D4D4D"/>
        </a:dk2>
        <a:lt2>
          <a:srgbClr val="303030"/>
        </a:lt2>
        <a:accent1>
          <a:srgbClr val="C6714B"/>
        </a:accent1>
        <a:accent2>
          <a:srgbClr val="7FC3C3"/>
        </a:accent2>
        <a:accent3>
          <a:srgbClr val="FFFFFF"/>
        </a:accent3>
        <a:accent4>
          <a:srgbClr val="404040"/>
        </a:accent4>
        <a:accent5>
          <a:srgbClr val="DFBBB1"/>
        </a:accent5>
        <a:accent6>
          <a:srgbClr val="72B0B0"/>
        </a:accent6>
        <a:hlink>
          <a:srgbClr val="5D5D5D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2">
        <a:dk1>
          <a:srgbClr val="4D4D4D"/>
        </a:dk1>
        <a:lt1>
          <a:srgbClr val="FFFFFF"/>
        </a:lt1>
        <a:dk2>
          <a:srgbClr val="4D4D4D"/>
        </a:dk2>
        <a:lt2>
          <a:srgbClr val="292929"/>
        </a:lt2>
        <a:accent1>
          <a:srgbClr val="4D4D4D"/>
        </a:accent1>
        <a:accent2>
          <a:srgbClr val="5F5F5F"/>
        </a:accent2>
        <a:accent3>
          <a:srgbClr val="FFFFFF"/>
        </a:accent3>
        <a:accent4>
          <a:srgbClr val="404040"/>
        </a:accent4>
        <a:accent5>
          <a:srgbClr val="B2B2B2"/>
        </a:accent5>
        <a:accent6>
          <a:srgbClr val="555555"/>
        </a:accent6>
        <a:hlink>
          <a:srgbClr val="969696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3">
        <a:dk1>
          <a:srgbClr val="4D4D4D"/>
        </a:dk1>
        <a:lt1>
          <a:srgbClr val="FFFFFF"/>
        </a:lt1>
        <a:dk2>
          <a:srgbClr val="4D4D4D"/>
        </a:dk2>
        <a:lt2>
          <a:srgbClr val="777777"/>
        </a:lt2>
        <a:accent1>
          <a:srgbClr val="969696"/>
        </a:accent1>
        <a:accent2>
          <a:srgbClr val="C0C0C0"/>
        </a:accent2>
        <a:accent3>
          <a:srgbClr val="FFFFFF"/>
        </a:accent3>
        <a:accent4>
          <a:srgbClr val="404040"/>
        </a:accent4>
        <a:accent5>
          <a:srgbClr val="C9C9C9"/>
        </a:accent5>
        <a:accent6>
          <a:srgbClr val="AEAEAE"/>
        </a:accent6>
        <a:hlink>
          <a:srgbClr val="CC0000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letters</Template>
  <TotalTime>114</TotalTime>
  <Words>393</Words>
  <Application>Microsoft Office PowerPoint</Application>
  <PresentationFormat>On-screen Show (4:3)</PresentationFormat>
  <Paragraphs>154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Chinacat</vt:lpstr>
      <vt:lpstr>Tahoma</vt:lpstr>
      <vt:lpstr>letters</vt:lpstr>
      <vt:lpstr>Spelling Rules</vt:lpstr>
      <vt:lpstr>Choose your Focus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-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Bev Evans</dc:creator>
  <cp:lastModifiedBy>Bev Evans</cp:lastModifiedBy>
  <cp:revision>11</cp:revision>
  <dcterms:created xsi:type="dcterms:W3CDTF">2013-01-08T12:36:00Z</dcterms:created>
  <dcterms:modified xsi:type="dcterms:W3CDTF">2013-01-08T14:30:27Z</dcterms:modified>
</cp:coreProperties>
</file>